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0" r:id="rId3"/>
    <p:sldId id="257" r:id="rId4"/>
    <p:sldId id="258" r:id="rId5"/>
    <p:sldId id="259" r:id="rId6"/>
    <p:sldId id="261" r:id="rId7"/>
    <p:sldId id="262" r:id="rId8"/>
    <p:sldId id="281" r:id="rId9"/>
    <p:sldId id="263" r:id="rId10"/>
    <p:sldId id="282" r:id="rId11"/>
    <p:sldId id="264" r:id="rId12"/>
    <p:sldId id="265" r:id="rId13"/>
    <p:sldId id="266" r:id="rId14"/>
    <p:sldId id="267" r:id="rId15"/>
    <p:sldId id="278" r:id="rId16"/>
    <p:sldId id="279" r:id="rId17"/>
    <p:sldId id="268" r:id="rId18"/>
    <p:sldId id="269" r:id="rId19"/>
    <p:sldId id="270" r:id="rId20"/>
    <p:sldId id="271" r:id="rId21"/>
    <p:sldId id="272" r:id="rId22"/>
    <p:sldId id="280" r:id="rId23"/>
    <p:sldId id="273" r:id="rId24"/>
    <p:sldId id="275" r:id="rId25"/>
    <p:sldId id="274" r:id="rId26"/>
    <p:sldId id="276" r:id="rId27"/>
    <p:sldId id="277"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ru-RU" smtClean="0"/>
              <a:t>Образец заголовка</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4C71EC6-210F-42DE-9C53-41977AD35B3D}" type="datetimeFigureOut">
              <a:rPr lang="ru-RU" smtClean="0"/>
              <a:pPr/>
              <a:t>02.11.2020</a:t>
            </a:fld>
            <a:endParaRPr lang="ru-RU"/>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ru-RU"/>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19B0651-EE4F-4900-A07F-96A6BFA9D0F0}" type="slidenum">
              <a:rPr lang="ru-RU" smtClean="0"/>
              <a:pPr/>
              <a:t>‹#›</a:t>
            </a:fld>
            <a:endParaRPr lang="ru-RU"/>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02.11.2020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ru-RU" smtClean="0"/>
              <a:t>Образец заголовка</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02.11.2020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02.11.2020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02.11.2020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pPr/>
              <a:t>02.11.2020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9" name="Content Placeholder 8"/>
          <p:cNvSpPr>
            <a:spLocks noGrp="1"/>
          </p:cNvSpPr>
          <p:nvPr>
            <p:ph sz="quarter" idx="13"/>
          </p:nvPr>
        </p:nvSpPr>
        <p:spPr>
          <a:xfrm>
            <a:off x="1042416" y="2313432"/>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pPr/>
              <a:t>02.11.2020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pPr/>
              <a:t>02.11.2020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pPr/>
              <a:t>02.11.2020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pPr/>
              <a:t>02.11.2020</a:t>
            </a:fld>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ru-RU" smtClean="0"/>
              <a:t>Образец заголовка</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ru-RU" smtClean="0"/>
              <a:t>Образец заголовка</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02.11.2020</a:t>
            </a:fld>
            <a:endParaRPr lang="ru-RU"/>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4C71EC6-210F-42DE-9C53-41977AD35B3D}" type="datetimeFigureOut">
              <a:rPr lang="ru-RU" smtClean="0"/>
              <a:pPr/>
              <a:t>02.11.2020</a:t>
            </a:fld>
            <a:endParaRPr lang="ru-RU"/>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733365" y="2708476"/>
            <a:ext cx="3313355" cy="2592732"/>
          </a:xfrm>
        </p:spPr>
        <p:txBody>
          <a:bodyPr>
            <a:noAutofit/>
          </a:bodyPr>
          <a:lstStyle/>
          <a:p>
            <a:r>
              <a:rPr lang="ru-RU" sz="2400" b="1" dirty="0"/>
              <a:t>«Использование эффективных методов и средств обучения на уроках как условие повышения качества образования».</a:t>
            </a:r>
          </a:p>
        </p:txBody>
      </p:sp>
      <p:sp>
        <p:nvSpPr>
          <p:cNvPr id="3" name="Подзаголовок 2"/>
          <p:cNvSpPr>
            <a:spLocks noGrp="1"/>
          </p:cNvSpPr>
          <p:nvPr>
            <p:ph type="subTitle" idx="1"/>
          </p:nvPr>
        </p:nvSpPr>
        <p:spPr>
          <a:xfrm>
            <a:off x="4733365" y="5301208"/>
            <a:ext cx="3309803" cy="720080"/>
          </a:xfrm>
        </p:spPr>
        <p:txBody>
          <a:bodyPr/>
          <a:lstStyle/>
          <a:p>
            <a:r>
              <a:rPr lang="ru-RU" dirty="0" smtClean="0"/>
              <a:t>С.А. Лукашова , методист МБУ ДПО «ИМЦ г. Юрги»</a:t>
            </a:r>
            <a:endParaRPr lang="ru-RU" dirty="0"/>
          </a:p>
        </p:txBody>
      </p:sp>
    </p:spTree>
    <p:extLst>
      <p:ext uri="{BB962C8B-B14F-4D97-AF65-F5344CB8AC3E}">
        <p14:creationId xmlns:p14="http://schemas.microsoft.com/office/powerpoint/2010/main" xmlns="" val="11845347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836712"/>
            <a:ext cx="7024744" cy="720080"/>
          </a:xfrm>
        </p:spPr>
        <p:txBody>
          <a:bodyPr>
            <a:normAutofit/>
          </a:bodyPr>
          <a:lstStyle/>
          <a:p>
            <a:r>
              <a:rPr lang="ru-RU" b="1" dirty="0"/>
              <a:t>«Слепое письмо»</a:t>
            </a:r>
          </a:p>
        </p:txBody>
      </p:sp>
      <p:sp>
        <p:nvSpPr>
          <p:cNvPr id="3" name="Объект 2"/>
          <p:cNvSpPr>
            <a:spLocks noGrp="1"/>
          </p:cNvSpPr>
          <p:nvPr>
            <p:ph idx="1"/>
          </p:nvPr>
        </p:nvSpPr>
        <p:spPr>
          <a:xfrm>
            <a:off x="1043492" y="1844824"/>
            <a:ext cx="6777317" cy="4176464"/>
          </a:xfrm>
        </p:spPr>
        <p:txBody>
          <a:bodyPr>
            <a:normAutofit fontScale="85000" lnSpcReduction="20000"/>
          </a:bodyPr>
          <a:lstStyle/>
          <a:p>
            <a:r>
              <a:rPr lang="ru-RU" b="1" dirty="0"/>
              <a:t>Тема: «Экосистемы». 9 класс.</a:t>
            </a:r>
          </a:p>
          <a:p>
            <a:r>
              <a:rPr lang="ru-RU" dirty="0" smtClean="0"/>
              <a:t>Заполните </a:t>
            </a:r>
            <a:r>
              <a:rPr lang="ru-RU" dirty="0"/>
              <a:t>пропуски названиями функциональных групп экосистемы и царств живых существ. Организмы, потребляющие органическое вещество и перерабатывающие в новые формы, называют……….Они представлены в основном видами, относящимися к ……миру. Организмы, потребляющие органическое вещество и полностью разлагающие его до минеральных соединений, называют…..Они представлены видами, относящимися к ……..и……. цель: способствовать формированию у учащихся умения самостоятельно воспроизводить характеристику объекта по памяти. </a:t>
            </a:r>
          </a:p>
        </p:txBody>
      </p:sp>
    </p:spTree>
    <p:extLst>
      <p:ext uri="{BB962C8B-B14F-4D97-AF65-F5344CB8AC3E}">
        <p14:creationId xmlns:p14="http://schemas.microsoft.com/office/powerpoint/2010/main" xmlns="" val="1062722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1027664"/>
            <a:ext cx="7024744" cy="673144"/>
          </a:xfrm>
        </p:spPr>
        <p:txBody>
          <a:bodyPr>
            <a:normAutofit fontScale="90000"/>
          </a:bodyPr>
          <a:lstStyle/>
          <a:p>
            <a:r>
              <a:rPr lang="ru-RU" b="1" dirty="0" smtClean="0"/>
              <a:t>Проектная технология</a:t>
            </a:r>
            <a:endParaRPr lang="ru-RU" b="1" dirty="0"/>
          </a:p>
        </p:txBody>
      </p:sp>
      <p:sp>
        <p:nvSpPr>
          <p:cNvPr id="3" name="Объект 2"/>
          <p:cNvSpPr>
            <a:spLocks noGrp="1"/>
          </p:cNvSpPr>
          <p:nvPr>
            <p:ph idx="1"/>
          </p:nvPr>
        </p:nvSpPr>
        <p:spPr/>
        <p:txBody>
          <a:bodyPr/>
          <a:lstStyle/>
          <a:p>
            <a:pPr algn="just"/>
            <a:r>
              <a:rPr lang="ru-RU" dirty="0" smtClean="0"/>
              <a:t>Цель технологии – стимулировать интерес обучающихся к определенным проблемам, предполагающим владение определенной суммой знаний и через проектную деятельность, предусматривающим решение этих проблем, умение практически применять полученные знания</a:t>
            </a:r>
            <a:endParaRPr lang="ru-RU" dirty="0"/>
          </a:p>
        </p:txBody>
      </p:sp>
    </p:spTree>
    <p:extLst>
      <p:ext uri="{BB962C8B-B14F-4D97-AF65-F5344CB8AC3E}">
        <p14:creationId xmlns:p14="http://schemas.microsoft.com/office/powerpoint/2010/main" xmlns="" val="23906874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692696"/>
            <a:ext cx="7024744" cy="576064"/>
          </a:xfrm>
        </p:spPr>
        <p:txBody>
          <a:bodyPr>
            <a:normAutofit fontScale="90000"/>
          </a:bodyPr>
          <a:lstStyle/>
          <a:p>
            <a:r>
              <a:rPr lang="ru-RU" sz="3200" b="1" dirty="0" smtClean="0"/>
              <a:t>Этапы работы над проектом</a:t>
            </a:r>
            <a:endParaRPr lang="ru-RU" sz="3200" b="1" dirty="0"/>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1065642254"/>
              </p:ext>
            </p:extLst>
          </p:nvPr>
        </p:nvGraphicFramePr>
        <p:xfrm>
          <a:off x="467544" y="1556793"/>
          <a:ext cx="8280920" cy="4986596"/>
        </p:xfrm>
        <a:graphic>
          <a:graphicData uri="http://schemas.openxmlformats.org/drawingml/2006/table">
            <a:tbl>
              <a:tblPr firstRow="1" bandRow="1">
                <a:tableStyleId>{5C22544A-7EE6-4342-B048-85BDC9FD1C3A}</a:tableStyleId>
              </a:tblPr>
              <a:tblGrid>
                <a:gridCol w="1406195"/>
                <a:gridCol w="3202996"/>
                <a:gridCol w="3671729"/>
              </a:tblGrid>
              <a:tr h="678699">
                <a:tc>
                  <a:txBody>
                    <a:bodyPr/>
                    <a:lstStyle/>
                    <a:p>
                      <a:r>
                        <a:rPr lang="ru-RU" dirty="0" smtClean="0"/>
                        <a:t>Этапы</a:t>
                      </a:r>
                      <a:endParaRPr lang="ru-RU" dirty="0"/>
                    </a:p>
                  </a:txBody>
                  <a:tcPr/>
                </a:tc>
                <a:tc>
                  <a:txBody>
                    <a:bodyPr/>
                    <a:lstStyle/>
                    <a:p>
                      <a:r>
                        <a:rPr lang="ru-RU" dirty="0" smtClean="0"/>
                        <a:t>Деятельность обучающихся</a:t>
                      </a:r>
                      <a:endParaRPr lang="ru-RU" dirty="0"/>
                    </a:p>
                  </a:txBody>
                  <a:tcPr/>
                </a:tc>
                <a:tc>
                  <a:txBody>
                    <a:bodyPr/>
                    <a:lstStyle/>
                    <a:p>
                      <a:r>
                        <a:rPr lang="ru-RU" dirty="0" smtClean="0"/>
                        <a:t>Деятельность педагога</a:t>
                      </a:r>
                      <a:endParaRPr lang="ru-RU" dirty="0"/>
                    </a:p>
                  </a:txBody>
                  <a:tcPr/>
                </a:tc>
              </a:tr>
              <a:tr h="1842184">
                <a:tc>
                  <a:txBody>
                    <a:bodyPr/>
                    <a:lstStyle/>
                    <a:p>
                      <a:r>
                        <a:rPr lang="ru-RU" dirty="0" smtClean="0"/>
                        <a:t>Организационно-подготовительный</a:t>
                      </a:r>
                      <a:endParaRPr lang="ru-RU" dirty="0"/>
                    </a:p>
                  </a:txBody>
                  <a:tcPr/>
                </a:tc>
                <a:tc>
                  <a:txBody>
                    <a:bodyPr/>
                    <a:lstStyle/>
                    <a:p>
                      <a:r>
                        <a:rPr lang="ru-RU" dirty="0" smtClean="0"/>
                        <a:t>Выбор темы проекта, определение его цели и задач, разработка реализации плана идеи, формирование </a:t>
                      </a:r>
                      <a:r>
                        <a:rPr lang="ru-RU" dirty="0" err="1" smtClean="0"/>
                        <a:t>микрогрупп</a:t>
                      </a:r>
                      <a:endParaRPr lang="ru-RU" dirty="0"/>
                    </a:p>
                  </a:txBody>
                  <a:tcPr/>
                </a:tc>
                <a:tc>
                  <a:txBody>
                    <a:bodyPr/>
                    <a:lstStyle/>
                    <a:p>
                      <a:r>
                        <a:rPr lang="ru-RU" dirty="0" smtClean="0"/>
                        <a:t>Формирование мотивации участников,</a:t>
                      </a:r>
                      <a:r>
                        <a:rPr lang="ru-RU" baseline="0" dirty="0" smtClean="0"/>
                        <a:t> консультирование по выбору тематики проекта, помощь в подборке необходимых материалов</a:t>
                      </a:r>
                      <a:endParaRPr lang="ru-RU" dirty="0"/>
                    </a:p>
                  </a:txBody>
                  <a:tcPr/>
                </a:tc>
              </a:tr>
              <a:tr h="1551313">
                <a:tc>
                  <a:txBody>
                    <a:bodyPr/>
                    <a:lstStyle/>
                    <a:p>
                      <a:r>
                        <a:rPr lang="ru-RU" dirty="0" smtClean="0"/>
                        <a:t>Поисковый</a:t>
                      </a:r>
                      <a:endParaRPr lang="ru-RU" dirty="0"/>
                    </a:p>
                  </a:txBody>
                  <a:tcPr/>
                </a:tc>
                <a:tc>
                  <a:txBody>
                    <a:bodyPr/>
                    <a:lstStyle/>
                    <a:p>
                      <a:r>
                        <a:rPr lang="ru-RU" dirty="0" smtClean="0"/>
                        <a:t>Сбор, анализ и систематизация собранной информации, проверка гипотезы</a:t>
                      </a:r>
                      <a:endParaRPr lang="ru-RU" dirty="0"/>
                    </a:p>
                  </a:txBody>
                  <a:tcPr/>
                </a:tc>
                <a:tc>
                  <a:txBody>
                    <a:bodyPr/>
                    <a:lstStyle/>
                    <a:p>
                      <a:r>
                        <a:rPr lang="ru-RU" dirty="0" smtClean="0"/>
                        <a:t>Регулярное консультирование по содержанию проекта, помощь в систематизации и обработке материала</a:t>
                      </a:r>
                      <a:endParaRPr lang="ru-RU" dirty="0"/>
                    </a:p>
                  </a:txBody>
                  <a:tcPr/>
                </a:tc>
              </a:tr>
              <a:tr h="494853">
                <a:tc>
                  <a:txBody>
                    <a:bodyPr/>
                    <a:lstStyle/>
                    <a:p>
                      <a:r>
                        <a:rPr lang="ru-RU" dirty="0" smtClean="0"/>
                        <a:t>Итоговый</a:t>
                      </a:r>
                      <a:endParaRPr lang="ru-RU" dirty="0"/>
                    </a:p>
                  </a:txBody>
                  <a:tcPr/>
                </a:tc>
                <a:tc>
                  <a:txBody>
                    <a:bodyPr/>
                    <a:lstStyle/>
                    <a:p>
                      <a:r>
                        <a:rPr lang="ru-RU" dirty="0" smtClean="0"/>
                        <a:t>Оформление проекта, подготовка к защите</a:t>
                      </a:r>
                      <a:endParaRPr lang="ru-RU" dirty="0"/>
                    </a:p>
                  </a:txBody>
                  <a:tcPr/>
                </a:tc>
                <a:tc>
                  <a:txBody>
                    <a:bodyPr/>
                    <a:lstStyle/>
                    <a:p>
                      <a:r>
                        <a:rPr lang="ru-RU" dirty="0" smtClean="0"/>
                        <a:t>Консультация по оформлению</a:t>
                      </a:r>
                      <a:r>
                        <a:rPr lang="ru-RU" baseline="0" dirty="0" smtClean="0"/>
                        <a:t> и защите проекта</a:t>
                      </a:r>
                      <a:endParaRPr lang="ru-RU" dirty="0"/>
                    </a:p>
                  </a:txBody>
                  <a:tcPr/>
                </a:tc>
              </a:tr>
            </a:tbl>
          </a:graphicData>
        </a:graphic>
      </p:graphicFrame>
    </p:spTree>
    <p:extLst>
      <p:ext uri="{BB962C8B-B14F-4D97-AF65-F5344CB8AC3E}">
        <p14:creationId xmlns:p14="http://schemas.microsoft.com/office/powerpoint/2010/main" xmlns="" val="35707950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764704"/>
            <a:ext cx="7024744" cy="648072"/>
          </a:xfrm>
        </p:spPr>
        <p:txBody>
          <a:bodyPr>
            <a:normAutofit fontScale="90000"/>
          </a:bodyPr>
          <a:lstStyle/>
          <a:p>
            <a:r>
              <a:rPr lang="ru-RU" sz="3200" b="1" dirty="0" smtClean="0"/>
              <a:t>Технология проблемного обучения</a:t>
            </a:r>
            <a:endParaRPr lang="ru-RU" sz="3200" b="1" dirty="0"/>
          </a:p>
        </p:txBody>
      </p:sp>
      <p:sp>
        <p:nvSpPr>
          <p:cNvPr id="3" name="Объект 2"/>
          <p:cNvSpPr>
            <a:spLocks noGrp="1"/>
          </p:cNvSpPr>
          <p:nvPr>
            <p:ph idx="1"/>
          </p:nvPr>
        </p:nvSpPr>
        <p:spPr>
          <a:xfrm>
            <a:off x="1043492" y="1844824"/>
            <a:ext cx="6777317" cy="3987805"/>
          </a:xfrm>
        </p:spPr>
        <p:txBody>
          <a:bodyPr/>
          <a:lstStyle/>
          <a:p>
            <a:r>
              <a:rPr lang="ru-RU" dirty="0" smtClean="0"/>
              <a:t>Перед учащимися ставится проблема и они, при непосредственном участии учителя или самостоятельно, исследуют пути и способы ее решения, т.е. строят гипотезу, обсуждают способы проверки ее истинности, аргументируют, проводят эксперименты, наблюдения, анализируют их результаты, рассуждают, доказывают</a:t>
            </a:r>
            <a:endParaRPr lang="ru-RU" dirty="0"/>
          </a:p>
        </p:txBody>
      </p:sp>
    </p:spTree>
    <p:extLst>
      <p:ext uri="{BB962C8B-B14F-4D97-AF65-F5344CB8AC3E}">
        <p14:creationId xmlns:p14="http://schemas.microsoft.com/office/powerpoint/2010/main" xmlns="" val="34243108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1027664"/>
            <a:ext cx="7024744" cy="601136"/>
          </a:xfrm>
        </p:spPr>
        <p:txBody>
          <a:bodyPr>
            <a:normAutofit/>
          </a:bodyPr>
          <a:lstStyle/>
          <a:p>
            <a:r>
              <a:rPr lang="ru-RU" sz="3200" b="1" dirty="0" smtClean="0"/>
              <a:t>Формы проблемного обучения</a:t>
            </a:r>
            <a:endParaRPr lang="ru-RU" sz="3200" b="1" dirty="0"/>
          </a:p>
        </p:txBody>
      </p:sp>
      <p:sp>
        <p:nvSpPr>
          <p:cNvPr id="3" name="Объект 2"/>
          <p:cNvSpPr>
            <a:spLocks noGrp="1"/>
          </p:cNvSpPr>
          <p:nvPr>
            <p:ph idx="1"/>
          </p:nvPr>
        </p:nvSpPr>
        <p:spPr/>
        <p:txBody>
          <a:bodyPr/>
          <a:lstStyle/>
          <a:p>
            <a:r>
              <a:rPr lang="ru-RU" dirty="0" smtClean="0"/>
              <a:t>Проблемное изложение</a:t>
            </a:r>
          </a:p>
          <a:p>
            <a:r>
              <a:rPr lang="ru-RU" dirty="0" smtClean="0"/>
              <a:t>Частично-поисковая деятельность</a:t>
            </a:r>
          </a:p>
          <a:p>
            <a:r>
              <a:rPr lang="ru-RU" dirty="0" smtClean="0"/>
              <a:t>Самостоятельная исследовательская деятельность</a:t>
            </a:r>
            <a:endParaRPr lang="ru-RU" dirty="0"/>
          </a:p>
        </p:txBody>
      </p:sp>
    </p:spTree>
    <p:extLst>
      <p:ext uri="{BB962C8B-B14F-4D97-AF65-F5344CB8AC3E}">
        <p14:creationId xmlns:p14="http://schemas.microsoft.com/office/powerpoint/2010/main" xmlns="" val="702968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1027664"/>
            <a:ext cx="7024744" cy="745152"/>
          </a:xfrm>
        </p:spPr>
        <p:txBody>
          <a:bodyPr/>
          <a:lstStyle/>
          <a:p>
            <a:r>
              <a:rPr lang="ru-RU" b="1" dirty="0" smtClean="0"/>
              <a:t>Проблемная ситуация</a:t>
            </a:r>
            <a:endParaRPr lang="ru-RU" b="1" dirty="0"/>
          </a:p>
        </p:txBody>
      </p:sp>
      <p:sp>
        <p:nvSpPr>
          <p:cNvPr id="3" name="Объект 2"/>
          <p:cNvSpPr>
            <a:spLocks noGrp="1"/>
          </p:cNvSpPr>
          <p:nvPr>
            <p:ph idx="1"/>
          </p:nvPr>
        </p:nvSpPr>
        <p:spPr/>
        <p:txBody>
          <a:bodyPr>
            <a:normAutofit fontScale="92500" lnSpcReduction="20000"/>
          </a:bodyPr>
          <a:lstStyle/>
          <a:p>
            <a:pPr algn="just"/>
            <a:r>
              <a:rPr lang="ru-RU" dirty="0"/>
              <a:t>В составе плазмы крови в результате обмена веществ могут накапливаться следующие соединения в виде ионов: гидрокарбонат натрия, угольная кислота, гидроксид натрия, </a:t>
            </a:r>
            <a:r>
              <a:rPr lang="ru-RU" dirty="0" err="1"/>
              <a:t>дигидрофосфат</a:t>
            </a:r>
            <a:r>
              <a:rPr lang="ru-RU" dirty="0"/>
              <a:t> аммония, гидроксид и </a:t>
            </a:r>
            <a:r>
              <a:rPr lang="ru-RU" dirty="0" err="1"/>
              <a:t>гидрофосфат</a:t>
            </a:r>
            <a:r>
              <a:rPr lang="ru-RU" dirty="0"/>
              <a:t> аммония. Как в этом случае устраняется кислая или щелочная среда? Какие компоненты будут вступать во взаимодействие попарно для нейтрализации среды? Напишите схемы возможных реакций.</a:t>
            </a:r>
          </a:p>
        </p:txBody>
      </p:sp>
    </p:spTree>
    <p:extLst>
      <p:ext uri="{BB962C8B-B14F-4D97-AF65-F5344CB8AC3E}">
        <p14:creationId xmlns:p14="http://schemas.microsoft.com/office/powerpoint/2010/main" xmlns="" val="17570144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1027664"/>
            <a:ext cx="7024744" cy="673144"/>
          </a:xfrm>
        </p:spPr>
        <p:txBody>
          <a:bodyPr>
            <a:normAutofit fontScale="90000"/>
          </a:bodyPr>
          <a:lstStyle/>
          <a:p>
            <a:r>
              <a:rPr lang="ru-RU" b="1" dirty="0" smtClean="0"/>
              <a:t>Этапы решения проблемы</a:t>
            </a:r>
            <a:endParaRPr lang="ru-RU" b="1" dirty="0"/>
          </a:p>
        </p:txBody>
      </p:sp>
      <p:sp>
        <p:nvSpPr>
          <p:cNvPr id="3" name="Объект 2"/>
          <p:cNvSpPr>
            <a:spLocks noGrp="1"/>
          </p:cNvSpPr>
          <p:nvPr>
            <p:ph idx="1"/>
          </p:nvPr>
        </p:nvSpPr>
        <p:spPr/>
        <p:txBody>
          <a:bodyPr/>
          <a:lstStyle/>
          <a:p>
            <a:r>
              <a:rPr lang="ru-RU" dirty="0" smtClean="0"/>
              <a:t>Строят гипотезу</a:t>
            </a:r>
          </a:p>
          <a:p>
            <a:r>
              <a:rPr lang="ru-RU" dirty="0" smtClean="0"/>
              <a:t>Намечают и обсуждают способы проверки ее истинности</a:t>
            </a:r>
          </a:p>
          <a:p>
            <a:r>
              <a:rPr lang="ru-RU" dirty="0" smtClean="0"/>
              <a:t>Аргументируют, проводят эксперименты, наблюдения, анализируют их результаты, рассуждают, доказывают</a:t>
            </a:r>
            <a:endParaRPr lang="ru-RU" dirty="0"/>
          </a:p>
        </p:txBody>
      </p:sp>
    </p:spTree>
    <p:extLst>
      <p:ext uri="{BB962C8B-B14F-4D97-AF65-F5344CB8AC3E}">
        <p14:creationId xmlns:p14="http://schemas.microsoft.com/office/powerpoint/2010/main" xmlns="" val="17906240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764704"/>
            <a:ext cx="7024744" cy="792088"/>
          </a:xfrm>
        </p:spPr>
        <p:txBody>
          <a:bodyPr/>
          <a:lstStyle/>
          <a:p>
            <a:r>
              <a:rPr lang="ru-RU" b="1" dirty="0" smtClean="0"/>
              <a:t>Кейс-технология</a:t>
            </a:r>
            <a:endParaRPr lang="ru-RU" b="1" dirty="0"/>
          </a:p>
        </p:txBody>
      </p:sp>
      <p:sp>
        <p:nvSpPr>
          <p:cNvPr id="3" name="Объект 2"/>
          <p:cNvSpPr>
            <a:spLocks noGrp="1"/>
          </p:cNvSpPr>
          <p:nvPr>
            <p:ph idx="1"/>
          </p:nvPr>
        </p:nvSpPr>
        <p:spPr>
          <a:xfrm>
            <a:off x="1043492" y="1844824"/>
            <a:ext cx="6777317" cy="3987805"/>
          </a:xfrm>
        </p:spPr>
        <p:txBody>
          <a:bodyPr/>
          <a:lstStyle/>
          <a:p>
            <a:pPr algn="just"/>
            <a:r>
              <a:rPr lang="ru-RU" dirty="0" smtClean="0"/>
              <a:t>Производится анализ реальной ситуации (каких-то вводных данных) описание которой одновременно отражает не только какую-либо практическую проблему, но и актуализирует определенный комплекс знаний, который необходимо усвоить при разрешении данной проблемы </a:t>
            </a:r>
            <a:endParaRPr lang="ru-RU" dirty="0"/>
          </a:p>
        </p:txBody>
      </p:sp>
    </p:spTree>
    <p:extLst>
      <p:ext uri="{BB962C8B-B14F-4D97-AF65-F5344CB8AC3E}">
        <p14:creationId xmlns:p14="http://schemas.microsoft.com/office/powerpoint/2010/main" xmlns="" val="1670604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1027664"/>
            <a:ext cx="7024744" cy="601136"/>
          </a:xfrm>
        </p:spPr>
        <p:txBody>
          <a:bodyPr>
            <a:normAutofit fontScale="90000"/>
          </a:bodyPr>
          <a:lstStyle/>
          <a:p>
            <a:r>
              <a:rPr lang="ru-RU" b="1" dirty="0" smtClean="0"/>
              <a:t>Методы кейс-технологии</a:t>
            </a:r>
            <a:endParaRPr lang="ru-RU" b="1" dirty="0"/>
          </a:p>
        </p:txBody>
      </p:sp>
      <p:sp>
        <p:nvSpPr>
          <p:cNvPr id="3" name="Объект 2"/>
          <p:cNvSpPr>
            <a:spLocks noGrp="1"/>
          </p:cNvSpPr>
          <p:nvPr>
            <p:ph idx="1"/>
          </p:nvPr>
        </p:nvSpPr>
        <p:spPr/>
        <p:txBody>
          <a:bodyPr/>
          <a:lstStyle/>
          <a:p>
            <a:r>
              <a:rPr lang="ru-RU" dirty="0" smtClean="0"/>
              <a:t>Метод ситуационного анализа (кейс-стадии)</a:t>
            </a:r>
          </a:p>
          <a:p>
            <a:r>
              <a:rPr lang="ru-RU" dirty="0" smtClean="0"/>
              <a:t>Метод инцидента</a:t>
            </a:r>
          </a:p>
          <a:p>
            <a:r>
              <a:rPr lang="ru-RU" dirty="0" smtClean="0"/>
              <a:t>Метод ситуационно-ролевых игр</a:t>
            </a:r>
          </a:p>
          <a:p>
            <a:endParaRPr lang="ru-RU" dirty="0"/>
          </a:p>
        </p:txBody>
      </p:sp>
    </p:spTree>
    <p:extLst>
      <p:ext uri="{BB962C8B-B14F-4D97-AF65-F5344CB8AC3E}">
        <p14:creationId xmlns:p14="http://schemas.microsoft.com/office/powerpoint/2010/main" xmlns="" val="29001932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836712"/>
            <a:ext cx="7024744" cy="648072"/>
          </a:xfrm>
        </p:spPr>
        <p:txBody>
          <a:bodyPr>
            <a:noAutofit/>
          </a:bodyPr>
          <a:lstStyle/>
          <a:p>
            <a:r>
              <a:rPr lang="ru-RU" sz="3200" b="1" dirty="0" smtClean="0"/>
              <a:t>Кейс «Энергетические напитки»</a:t>
            </a:r>
            <a:endParaRPr lang="ru-RU" sz="3200" b="1" dirty="0"/>
          </a:p>
        </p:txBody>
      </p:sp>
      <p:sp>
        <p:nvSpPr>
          <p:cNvPr id="3" name="Объект 2"/>
          <p:cNvSpPr>
            <a:spLocks noGrp="1"/>
          </p:cNvSpPr>
          <p:nvPr>
            <p:ph idx="1"/>
          </p:nvPr>
        </p:nvSpPr>
        <p:spPr>
          <a:xfrm>
            <a:off x="1043492" y="1628800"/>
            <a:ext cx="6777317" cy="4203829"/>
          </a:xfrm>
        </p:spPr>
        <p:txBody>
          <a:bodyPr>
            <a:noAutofit/>
          </a:bodyPr>
          <a:lstStyle/>
          <a:p>
            <a:pPr algn="just"/>
            <a:r>
              <a:rPr lang="ru-RU" sz="1600" dirty="0" smtClean="0"/>
              <a:t>Часто </a:t>
            </a:r>
            <a:r>
              <a:rPr lang="ru-RU" sz="1600" dirty="0"/>
              <a:t>спортсмены, а под воздействием рекламы и школьники, перед предстоящими физическими или умственными нагрузками пьют энергетические напитки: </a:t>
            </a:r>
            <a:r>
              <a:rPr lang="ru-RU" sz="1600" dirty="0" err="1"/>
              <a:t>Red</a:t>
            </a:r>
            <a:r>
              <a:rPr lang="ru-RU" sz="1600" dirty="0"/>
              <a:t> </a:t>
            </a:r>
            <a:r>
              <a:rPr lang="ru-RU" sz="1600" dirty="0" err="1"/>
              <a:t>Bull</a:t>
            </a:r>
            <a:r>
              <a:rPr lang="ru-RU" sz="1600" dirty="0"/>
              <a:t>, </a:t>
            </a:r>
            <a:r>
              <a:rPr lang="ru-RU" sz="1600" dirty="0" err="1"/>
              <a:t>Sobe</a:t>
            </a:r>
            <a:r>
              <a:rPr lang="ru-RU" sz="1600" dirty="0"/>
              <a:t> </a:t>
            </a:r>
            <a:r>
              <a:rPr lang="ru-RU" sz="1600" dirty="0" err="1"/>
              <a:t>Adrenalin</a:t>
            </a:r>
            <a:r>
              <a:rPr lang="ru-RU" sz="1600" dirty="0"/>
              <a:t> </a:t>
            </a:r>
            <a:r>
              <a:rPr lang="ru-RU" sz="1600" dirty="0" err="1"/>
              <a:t>Rush</a:t>
            </a:r>
            <a:r>
              <a:rPr lang="ru-RU" sz="1600" dirty="0"/>
              <a:t>, </a:t>
            </a:r>
            <a:r>
              <a:rPr lang="ru-RU" sz="1600" dirty="0" err="1"/>
              <a:t>Impulse</a:t>
            </a:r>
            <a:r>
              <a:rPr lang="ru-RU" sz="1600" dirty="0"/>
              <a:t>. Естественно, каждый знает о важности грамотного потребления жидкости и правильного потребления пищи до, после и во время тренировки, чтобы повысить выносливость и ускорить восстановление. Поэтому такие понятия, как «энергетический напиток» или «спортивный напиток» (вода плюс энергия в одной бутылке), звучат весьма заманчиво. Дополнительный заряд энергии может повысить вашу работоспособность, что весьма желательно для любого человека, особенно для тех, кто ведет активный образ жизни. Многие же люди пьют эти напитки, чтобы просто почувствовать прилив сил, как это утверждает реклама. Таким образом, многие потребители считают эти напитки полезными, не имея при этом никакой достоверной научной информации.</a:t>
            </a:r>
          </a:p>
        </p:txBody>
      </p:sp>
    </p:spTree>
    <p:extLst>
      <p:ext uri="{BB962C8B-B14F-4D97-AF65-F5344CB8AC3E}">
        <p14:creationId xmlns:p14="http://schemas.microsoft.com/office/powerpoint/2010/main" xmlns="" val="4054736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1027664"/>
            <a:ext cx="7024744" cy="817160"/>
          </a:xfrm>
        </p:spPr>
        <p:txBody>
          <a:bodyPr>
            <a:normAutofit fontScale="90000"/>
          </a:bodyPr>
          <a:lstStyle/>
          <a:p>
            <a:r>
              <a:rPr lang="ru-RU" b="1" dirty="0" smtClean="0"/>
              <a:t>Педагогическая технология</a:t>
            </a:r>
            <a:endParaRPr lang="ru-RU" b="1" dirty="0"/>
          </a:p>
        </p:txBody>
      </p:sp>
      <p:sp>
        <p:nvSpPr>
          <p:cNvPr id="3" name="Объект 2"/>
          <p:cNvSpPr>
            <a:spLocks noGrp="1"/>
          </p:cNvSpPr>
          <p:nvPr>
            <p:ph idx="1"/>
          </p:nvPr>
        </p:nvSpPr>
        <p:spPr/>
        <p:txBody>
          <a:bodyPr/>
          <a:lstStyle/>
          <a:p>
            <a:r>
              <a:rPr lang="ru-RU" dirty="0" smtClean="0"/>
              <a:t>Совокупность форм, методов, приемов и средств передачи социального опыта;</a:t>
            </a:r>
          </a:p>
          <a:p>
            <a:r>
              <a:rPr lang="ru-RU" dirty="0" smtClean="0"/>
              <a:t>Совокупность способов организации учебно-познавательного процесса</a:t>
            </a:r>
            <a:endParaRPr lang="ru-RU" dirty="0"/>
          </a:p>
        </p:txBody>
      </p:sp>
    </p:spTree>
    <p:extLst>
      <p:ext uri="{BB962C8B-B14F-4D97-AF65-F5344CB8AC3E}">
        <p14:creationId xmlns:p14="http://schemas.microsoft.com/office/powerpoint/2010/main" xmlns="" val="33986062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764704"/>
            <a:ext cx="7024744" cy="720080"/>
          </a:xfrm>
        </p:spPr>
        <p:txBody>
          <a:bodyPr>
            <a:normAutofit/>
          </a:bodyPr>
          <a:lstStyle/>
          <a:p>
            <a:r>
              <a:rPr lang="ru-RU" sz="3200" b="1" dirty="0"/>
              <a:t>Кейс «Энергетические напитки»</a:t>
            </a:r>
            <a:endParaRPr lang="ru-RU" sz="3200" dirty="0"/>
          </a:p>
        </p:txBody>
      </p:sp>
      <p:sp>
        <p:nvSpPr>
          <p:cNvPr id="3" name="Объект 2"/>
          <p:cNvSpPr>
            <a:spLocks noGrp="1"/>
          </p:cNvSpPr>
          <p:nvPr>
            <p:ph idx="1"/>
          </p:nvPr>
        </p:nvSpPr>
        <p:spPr>
          <a:xfrm>
            <a:off x="1043492" y="1844824"/>
            <a:ext cx="6777317" cy="3987805"/>
          </a:xfrm>
        </p:spPr>
        <p:txBody>
          <a:bodyPr>
            <a:normAutofit fontScale="77500" lnSpcReduction="20000"/>
          </a:bodyPr>
          <a:lstStyle/>
          <a:p>
            <a:pPr algn="just"/>
            <a:r>
              <a:rPr lang="ru-RU" dirty="0"/>
              <a:t>Ваша задача: - ответить на вопрос, что же такое энергия в биологическом смысле - описать и классифицировать компоненты энергетических напитков - определить физиологическую роль каждого компонента - объяснить с научной точки зрения, соответствуют ли эти напитки маркетинговым требованиям к ним - объяснить при каких условиях эти напитки могут быть полезны для потребителя Для ответа на эти вопросы используйте предложенную в кейсе информацию или найдите дополнительную информацию в различных источниках: </a:t>
            </a:r>
            <a:endParaRPr lang="ru-RU" dirty="0" smtClean="0"/>
          </a:p>
          <a:p>
            <a:pPr marL="68580" indent="0">
              <a:buNone/>
            </a:pPr>
            <a:r>
              <a:rPr lang="ru-RU" dirty="0" smtClean="0">
                <a:solidFill>
                  <a:srgbClr val="FF0000"/>
                </a:solidFill>
              </a:rPr>
              <a:t>• </a:t>
            </a:r>
            <a:r>
              <a:rPr lang="ru-RU" dirty="0">
                <a:solidFill>
                  <a:srgbClr val="FF0000"/>
                </a:solidFill>
              </a:rPr>
              <a:t>Большой энциклопедический словарь «Химия», М., научное издательство «Большая Российская </a:t>
            </a:r>
            <a:r>
              <a:rPr lang="ru-RU" dirty="0" smtClean="0">
                <a:solidFill>
                  <a:srgbClr val="FF0000"/>
                </a:solidFill>
              </a:rPr>
              <a:t>энциклопедия»</a:t>
            </a:r>
            <a:endParaRPr lang="ru-RU" dirty="0">
              <a:solidFill>
                <a:srgbClr val="FF0000"/>
              </a:solidFill>
            </a:endParaRPr>
          </a:p>
        </p:txBody>
      </p:sp>
    </p:spTree>
    <p:extLst>
      <p:ext uri="{BB962C8B-B14F-4D97-AF65-F5344CB8AC3E}">
        <p14:creationId xmlns:p14="http://schemas.microsoft.com/office/powerpoint/2010/main" xmlns="" val="1824332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836712"/>
            <a:ext cx="7024744" cy="648072"/>
          </a:xfrm>
        </p:spPr>
        <p:txBody>
          <a:bodyPr>
            <a:normAutofit fontScale="90000"/>
          </a:bodyPr>
          <a:lstStyle/>
          <a:p>
            <a:r>
              <a:rPr lang="ru-RU" b="1" dirty="0" smtClean="0"/>
              <a:t>Метод инцидента</a:t>
            </a:r>
            <a:endParaRPr lang="ru-RU" b="1" dirty="0"/>
          </a:p>
        </p:txBody>
      </p:sp>
      <p:sp>
        <p:nvSpPr>
          <p:cNvPr id="3" name="Объект 2"/>
          <p:cNvSpPr>
            <a:spLocks noGrp="1"/>
          </p:cNvSpPr>
          <p:nvPr>
            <p:ph idx="1"/>
          </p:nvPr>
        </p:nvSpPr>
        <p:spPr>
          <a:xfrm>
            <a:off x="1043492" y="1772816"/>
            <a:ext cx="6777317" cy="4059813"/>
          </a:xfrm>
        </p:spPr>
        <p:txBody>
          <a:bodyPr>
            <a:normAutofit fontScale="70000" lnSpcReduction="20000"/>
          </a:bodyPr>
          <a:lstStyle/>
          <a:p>
            <a:pPr algn="just"/>
            <a:r>
              <a:rPr lang="ru-RU" dirty="0"/>
              <a:t>Правильное питание является одним из главных секретов долголетия. Так, жителям России стоит покупать местные продукты, без гормонов, нерафинированные и добытые естественным способом, считает врач и ректор Европейского университета долголетия Юлия </a:t>
            </a:r>
            <a:r>
              <a:rPr lang="ru-RU" dirty="0" err="1"/>
              <a:t>Юсипова</a:t>
            </a:r>
            <a:r>
              <a:rPr lang="ru-RU" dirty="0"/>
              <a:t>.</a:t>
            </a:r>
          </a:p>
          <a:p>
            <a:pPr algn="just"/>
            <a:r>
              <a:rPr lang="ru-RU" dirty="0"/>
              <a:t>Врач рекомендует включить в рацион крупы, орехи, семена, листовые овощи, животный белок, ягоды и бобовые.</a:t>
            </a:r>
          </a:p>
          <a:p>
            <a:pPr algn="just"/>
            <a:r>
              <a:rPr lang="ru-RU" dirty="0"/>
              <a:t>При этом стоит ограничить употребление </a:t>
            </a:r>
            <a:r>
              <a:rPr lang="ru-RU" dirty="0" err="1"/>
              <a:t>пережареной</a:t>
            </a:r>
            <a:r>
              <a:rPr lang="ru-RU" dirty="0"/>
              <a:t> пищи, сахара, консервов, а также блюд, приготовленных в антипригарной посуде или разогретых в пластике</a:t>
            </a:r>
            <a:r>
              <a:rPr lang="ru-RU" dirty="0" smtClean="0"/>
              <a:t>. </a:t>
            </a:r>
          </a:p>
          <a:p>
            <a:pPr marL="68580" indent="0">
              <a:buNone/>
            </a:pPr>
            <a:r>
              <a:rPr lang="ru-RU" dirty="0" smtClean="0"/>
              <a:t>26 октября 2020 года</a:t>
            </a:r>
          </a:p>
          <a:p>
            <a:pPr marL="68580" indent="0">
              <a:buNone/>
            </a:pPr>
            <a:r>
              <a:rPr lang="en-US" dirty="0">
                <a:solidFill>
                  <a:srgbClr val="FF0000"/>
                </a:solidFill>
              </a:rPr>
              <a:t>https://gazeta.a42.ru/lenta/news/95316-nazvany-territorii-kuzbassa-gde-vyyavili-175-novykh-sluchaev-koronavirusa</a:t>
            </a:r>
            <a:endParaRPr lang="ru-RU" dirty="0">
              <a:solidFill>
                <a:srgbClr val="FF0000"/>
              </a:solidFill>
            </a:endParaRPr>
          </a:p>
          <a:p>
            <a:endParaRPr lang="ru-RU" dirty="0"/>
          </a:p>
        </p:txBody>
      </p:sp>
    </p:spTree>
    <p:extLst>
      <p:ext uri="{BB962C8B-B14F-4D97-AF65-F5344CB8AC3E}">
        <p14:creationId xmlns:p14="http://schemas.microsoft.com/office/powerpoint/2010/main" xmlns="" val="9685716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1027664"/>
            <a:ext cx="7024744" cy="673144"/>
          </a:xfrm>
        </p:spPr>
        <p:txBody>
          <a:bodyPr>
            <a:normAutofit fontScale="90000"/>
          </a:bodyPr>
          <a:lstStyle/>
          <a:p>
            <a:r>
              <a:rPr lang="ru-RU" b="1" dirty="0"/>
              <a:t>Метод ситуационно-ролевой игры</a:t>
            </a:r>
            <a:endParaRPr lang="ru-RU" dirty="0"/>
          </a:p>
        </p:txBody>
      </p:sp>
      <p:sp>
        <p:nvSpPr>
          <p:cNvPr id="3" name="Объект 2"/>
          <p:cNvSpPr>
            <a:spLocks noGrp="1"/>
          </p:cNvSpPr>
          <p:nvPr>
            <p:ph idx="1"/>
          </p:nvPr>
        </p:nvSpPr>
        <p:spPr>
          <a:xfrm>
            <a:off x="1043492" y="1700808"/>
            <a:ext cx="6777317" cy="4464496"/>
          </a:xfrm>
        </p:spPr>
        <p:txBody>
          <a:bodyPr>
            <a:normAutofit fontScale="25000" lnSpcReduction="20000"/>
          </a:bodyPr>
          <a:lstStyle/>
          <a:p>
            <a:pPr marL="68580" indent="0" algn="ctr">
              <a:buNone/>
            </a:pPr>
            <a:r>
              <a:rPr lang="ru-RU" sz="5200" dirty="0"/>
              <a:t>Характеристика загрязнения атмосферного воздуха в городах Кемеровской области за сентябрь 2020 года</a:t>
            </a:r>
          </a:p>
          <a:p>
            <a:pPr marL="68580" indent="0">
              <a:buNone/>
            </a:pPr>
            <a:r>
              <a:rPr lang="ru-RU" sz="5200" b="1" dirty="0" smtClean="0"/>
              <a:t>г</a:t>
            </a:r>
            <a:r>
              <a:rPr lang="ru-RU" sz="5200" b="1" dirty="0"/>
              <a:t>. Кемерово</a:t>
            </a:r>
          </a:p>
          <a:p>
            <a:r>
              <a:rPr lang="ru-RU" sz="5200" dirty="0"/>
              <a:t>       Повышенный уровень загрязнения атмосферы хлоридом водорода зарегистрирован в Центральном районе. Максимальная концентрация этой примеси составила 1,1 ПДК.</a:t>
            </a:r>
          </a:p>
          <a:p>
            <a:pPr marL="68580" indent="0">
              <a:buNone/>
            </a:pPr>
            <a:r>
              <a:rPr lang="ru-RU" sz="5200" b="1" dirty="0"/>
              <a:t>г. Новокузнецк</a:t>
            </a:r>
          </a:p>
          <a:p>
            <a:r>
              <a:rPr lang="ru-RU" sz="5200" dirty="0"/>
              <a:t>       </a:t>
            </a:r>
            <a:r>
              <a:rPr lang="ru-RU" sz="5200" dirty="0" smtClean="0"/>
              <a:t>Повышенный уровень </a:t>
            </a:r>
            <a:r>
              <a:rPr lang="ru-RU" sz="5200"/>
              <a:t>загрязнения </a:t>
            </a:r>
            <a:r>
              <a:rPr lang="ru-RU" sz="5200" smtClean="0"/>
              <a:t>воздуха фторидом </a:t>
            </a:r>
            <a:r>
              <a:rPr lang="ru-RU" sz="5200" dirty="0"/>
              <a:t>водорода отмечался во всех районах города, кроме Куйбышевского. Максимальная концентрация этой примеси составила 3,4 ПДК.</a:t>
            </a:r>
          </a:p>
          <a:p>
            <a:r>
              <a:rPr lang="ru-RU" sz="5200" dirty="0"/>
              <a:t>       В Кузнецком, Центральном и Куйбышевском районах зарегистрированы повышенные уровни загрязнения воздуха оксидом углерода. Максимальная концентрация этой примеси составила 1,9 ПДК.</a:t>
            </a:r>
          </a:p>
          <a:p>
            <a:r>
              <a:rPr lang="ru-RU" sz="5200" dirty="0"/>
              <a:t>       Повышенный уровень загрязнения атмосферы пылью зарегистрирован в Куйбышевском районе. Максимальная концентрация этой примеси составила 2,8 ПДК.</a:t>
            </a:r>
          </a:p>
          <a:p>
            <a:r>
              <a:rPr lang="ru-RU" sz="5200" dirty="0"/>
              <a:t>       Повышенный уровень загрязнения атмосферы формальдегидом отмечался в Кузнецком районе. Максимальная концентрация этой примеси составила 1,1 ПДК.</a:t>
            </a:r>
          </a:p>
          <a:p>
            <a:pPr marL="68580" indent="0">
              <a:buNone/>
            </a:pPr>
            <a:r>
              <a:rPr lang="ru-RU" sz="5200" b="1" dirty="0"/>
              <a:t>г. Прокопьевск</a:t>
            </a:r>
          </a:p>
          <a:p>
            <a:r>
              <a:rPr lang="ru-RU" sz="5200" dirty="0"/>
              <a:t>       Повышенный уровень загрязнения воздуха оксидом углерода зарегистрирован в Центральном районе. Максимальная концентрация этой примеси составила 1,4 ПДК.</a:t>
            </a:r>
          </a:p>
          <a:p>
            <a:r>
              <a:rPr lang="ru-RU" sz="5200" dirty="0"/>
              <a:t>       Повышенный уровень загрязнения воздуха пылью отмечался в Рудничном районе. Максимальная концентрация этой примеси составила 2,0 ПДК.</a:t>
            </a:r>
            <a:r>
              <a:rPr lang="ru-RU" sz="2700" dirty="0"/>
              <a:t/>
            </a:r>
            <a:br>
              <a:rPr lang="ru-RU" sz="2700" dirty="0"/>
            </a:br>
            <a:r>
              <a:rPr lang="ru-RU" sz="2700" dirty="0"/>
              <a:t> </a:t>
            </a:r>
          </a:p>
          <a:p>
            <a:endParaRPr lang="ru-RU" dirty="0"/>
          </a:p>
        </p:txBody>
      </p:sp>
    </p:spTree>
    <p:extLst>
      <p:ext uri="{BB962C8B-B14F-4D97-AF65-F5344CB8AC3E}">
        <p14:creationId xmlns:p14="http://schemas.microsoft.com/office/powerpoint/2010/main" xmlns="" val="119379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1027664"/>
            <a:ext cx="7024744" cy="601136"/>
          </a:xfrm>
        </p:spPr>
        <p:txBody>
          <a:bodyPr>
            <a:normAutofit fontScale="90000"/>
          </a:bodyPr>
          <a:lstStyle/>
          <a:p>
            <a:r>
              <a:rPr lang="ru-RU" sz="3200" b="1" dirty="0" smtClean="0"/>
              <a:t>Метод ситуационно-ролевой игры</a:t>
            </a:r>
            <a:endParaRPr lang="ru-RU" sz="3200" b="1" dirty="0"/>
          </a:p>
        </p:txBody>
      </p:sp>
      <p:sp>
        <p:nvSpPr>
          <p:cNvPr id="3" name="Объект 2"/>
          <p:cNvSpPr>
            <a:spLocks noGrp="1"/>
          </p:cNvSpPr>
          <p:nvPr>
            <p:ph idx="1"/>
          </p:nvPr>
        </p:nvSpPr>
        <p:spPr>
          <a:xfrm>
            <a:off x="1043492" y="1988840"/>
            <a:ext cx="6777317" cy="3843789"/>
          </a:xfrm>
        </p:spPr>
        <p:txBody>
          <a:bodyPr>
            <a:noAutofit/>
          </a:bodyPr>
          <a:lstStyle/>
          <a:p>
            <a:pPr marL="68580" indent="0">
              <a:buNone/>
            </a:pPr>
            <a:r>
              <a:rPr lang="ru-RU" sz="1800" b="1" dirty="0"/>
              <a:t>Кейс 1</a:t>
            </a:r>
            <a:r>
              <a:rPr lang="ru-RU" sz="1800" dirty="0"/>
              <a:t> (a)</a:t>
            </a:r>
            <a:r>
              <a:rPr lang="ru-RU" sz="1800" b="1" dirty="0"/>
              <a:t>.</a:t>
            </a:r>
            <a:r>
              <a:rPr lang="ru-RU" sz="1800" dirty="0"/>
              <a:t> Группа: Экологи</a:t>
            </a:r>
          </a:p>
          <a:p>
            <a:r>
              <a:rPr lang="ru-RU" sz="1800" dirty="0"/>
              <a:t>Можно ли считать экологическую ситуацию в </a:t>
            </a:r>
            <a:r>
              <a:rPr lang="ru-RU" sz="1800" dirty="0" smtClean="0"/>
              <a:t>Кемеровской </a:t>
            </a:r>
            <a:r>
              <a:rPr lang="ru-RU" sz="1800" dirty="0"/>
              <a:t>области «благоприятной» для закаливания?</a:t>
            </a:r>
          </a:p>
          <a:p>
            <a:r>
              <a:rPr lang="ru-RU" sz="1800" dirty="0"/>
              <a:t>Каким образом качество воды и воздуха может сказаться на здоровье жителей области?</a:t>
            </a:r>
          </a:p>
          <a:p>
            <a:r>
              <a:rPr lang="ru-RU" sz="1800" dirty="0"/>
              <a:t>Каковы причины загрязнения почвы, воды и воздуха в вашем регионе?</a:t>
            </a:r>
          </a:p>
          <a:p>
            <a:r>
              <a:rPr lang="ru-RU" sz="1800" dirty="0"/>
              <a:t>Какие меры, на ваш взгляд, могут кардинально изменить экологическую ситуацию в Челябинской области?</a:t>
            </a:r>
          </a:p>
          <a:p>
            <a:r>
              <a:rPr lang="ru-RU" sz="1800" dirty="0"/>
              <a:t>Создайте проект очистки воздушных и водных ресурсов на территории своего населенного пункта.</a:t>
            </a:r>
          </a:p>
          <a:p>
            <a:endParaRPr lang="ru-RU" sz="1800" dirty="0"/>
          </a:p>
          <a:p>
            <a:endParaRPr lang="ru-RU" sz="1800" dirty="0"/>
          </a:p>
        </p:txBody>
      </p:sp>
    </p:spTree>
    <p:extLst>
      <p:ext uri="{BB962C8B-B14F-4D97-AF65-F5344CB8AC3E}">
        <p14:creationId xmlns:p14="http://schemas.microsoft.com/office/powerpoint/2010/main" xmlns="" val="3660401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1027664"/>
            <a:ext cx="7024744" cy="457120"/>
          </a:xfrm>
        </p:spPr>
        <p:txBody>
          <a:bodyPr>
            <a:noAutofit/>
          </a:bodyPr>
          <a:lstStyle/>
          <a:p>
            <a:r>
              <a:rPr lang="ru-RU" sz="2800" b="1" dirty="0"/>
              <a:t>Метод ситуационно-ролевой игры</a:t>
            </a:r>
            <a:endParaRPr lang="ru-RU" sz="2800" dirty="0"/>
          </a:p>
        </p:txBody>
      </p:sp>
      <p:sp>
        <p:nvSpPr>
          <p:cNvPr id="3" name="Объект 2"/>
          <p:cNvSpPr>
            <a:spLocks noGrp="1"/>
          </p:cNvSpPr>
          <p:nvPr>
            <p:ph idx="1"/>
          </p:nvPr>
        </p:nvSpPr>
        <p:spPr>
          <a:xfrm>
            <a:off x="1043492" y="1916832"/>
            <a:ext cx="6777317" cy="3915797"/>
          </a:xfrm>
        </p:spPr>
        <p:txBody>
          <a:bodyPr>
            <a:normAutofit fontScale="77500" lnSpcReduction="20000"/>
          </a:bodyPr>
          <a:lstStyle/>
          <a:p>
            <a:pPr marL="68580" indent="0">
              <a:buNone/>
            </a:pPr>
            <a:r>
              <a:rPr lang="ru-RU" b="1" dirty="0"/>
              <a:t>Кейс 1 </a:t>
            </a:r>
            <a:r>
              <a:rPr lang="ru-RU" dirty="0"/>
              <a:t>(c)</a:t>
            </a:r>
            <a:r>
              <a:rPr lang="ru-RU" b="1" dirty="0"/>
              <a:t>.</a:t>
            </a:r>
            <a:r>
              <a:rPr lang="ru-RU" dirty="0"/>
              <a:t> Группа: Аллергологи – иммунологи</a:t>
            </a:r>
          </a:p>
          <a:p>
            <a:r>
              <a:rPr lang="ru-RU" dirty="0"/>
              <a:t>Чем можно объяснить факт общего снижения иммунитета у жителей </a:t>
            </a:r>
            <a:r>
              <a:rPr lang="ru-RU" dirty="0" smtClean="0"/>
              <a:t>Кемеровской </a:t>
            </a:r>
            <a:r>
              <a:rPr lang="ru-RU" dirty="0"/>
              <a:t>области?</a:t>
            </a:r>
          </a:p>
          <a:p>
            <a:r>
              <a:rPr lang="ru-RU" dirty="0"/>
              <a:t>Можно ли считать эффективным закаливающее действие солнечных ванн, воздуха и воды в сложившейся экологической обстановке на территории </a:t>
            </a:r>
            <a:r>
              <a:rPr lang="ru-RU" dirty="0" smtClean="0"/>
              <a:t>Кемеровской </a:t>
            </a:r>
            <a:r>
              <a:rPr lang="ru-RU" dirty="0"/>
              <a:t>области?</a:t>
            </a:r>
          </a:p>
          <a:p>
            <a:r>
              <a:rPr lang="ru-RU" dirty="0"/>
              <a:t>Как можно трактовать пословицу «Баня – мать наша: кости распаришь, все тело поправишь» с точки зрения процесса закаливания?</a:t>
            </a:r>
          </a:p>
          <a:p>
            <a:r>
              <a:rPr lang="ru-RU" dirty="0"/>
              <a:t>Подумайте и определите, каковы правила использования природных факторов для эффективного оздоровления?</a:t>
            </a:r>
          </a:p>
          <a:p>
            <a:r>
              <a:rPr lang="ru-RU" dirty="0"/>
              <a:t>Продумайте комплекс упражнений на воздухе для повышения иммунного статуса школьников</a:t>
            </a:r>
            <a:r>
              <a:rPr lang="ru-RU" dirty="0" smtClean="0"/>
              <a:t>.</a:t>
            </a:r>
            <a:r>
              <a:rPr lang="ru-RU" dirty="0"/>
              <a:t> </a:t>
            </a:r>
          </a:p>
          <a:p>
            <a:endParaRPr lang="ru-RU" dirty="0"/>
          </a:p>
        </p:txBody>
      </p:sp>
    </p:spTree>
    <p:extLst>
      <p:ext uri="{BB962C8B-B14F-4D97-AF65-F5344CB8AC3E}">
        <p14:creationId xmlns:p14="http://schemas.microsoft.com/office/powerpoint/2010/main" xmlns="" val="28272803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908720"/>
            <a:ext cx="7024744" cy="648072"/>
          </a:xfrm>
        </p:spPr>
        <p:txBody>
          <a:bodyPr>
            <a:noAutofit/>
          </a:bodyPr>
          <a:lstStyle/>
          <a:p>
            <a:r>
              <a:rPr lang="ru-RU" sz="2800" b="1" dirty="0"/>
              <a:t>Метод ситуационно-ролевой игры</a:t>
            </a:r>
            <a:endParaRPr lang="ru-RU" sz="2800" dirty="0"/>
          </a:p>
        </p:txBody>
      </p:sp>
      <p:sp>
        <p:nvSpPr>
          <p:cNvPr id="3" name="Объект 2"/>
          <p:cNvSpPr>
            <a:spLocks noGrp="1"/>
          </p:cNvSpPr>
          <p:nvPr>
            <p:ph idx="1"/>
          </p:nvPr>
        </p:nvSpPr>
        <p:spPr>
          <a:xfrm>
            <a:off x="1043492" y="1700808"/>
            <a:ext cx="6777317" cy="4131821"/>
          </a:xfrm>
        </p:spPr>
        <p:txBody>
          <a:bodyPr>
            <a:normAutofit fontScale="47500" lnSpcReduction="20000"/>
          </a:bodyPr>
          <a:lstStyle/>
          <a:p>
            <a:pPr marL="68580" indent="0">
              <a:buNone/>
            </a:pPr>
            <a:r>
              <a:rPr lang="ru-RU" sz="3300" b="1" dirty="0"/>
              <a:t>Кейс 1</a:t>
            </a:r>
            <a:r>
              <a:rPr lang="ru-RU" sz="3300" dirty="0"/>
              <a:t> (b)</a:t>
            </a:r>
            <a:r>
              <a:rPr lang="ru-RU" sz="3300" b="1" dirty="0"/>
              <a:t>.</a:t>
            </a:r>
            <a:r>
              <a:rPr lang="ru-RU" sz="3300" dirty="0"/>
              <a:t> Группа: Химики - биологи</a:t>
            </a:r>
          </a:p>
          <a:p>
            <a:r>
              <a:rPr lang="ru-RU" sz="3300" dirty="0" err="1"/>
              <a:t>Химико</a:t>
            </a:r>
            <a:r>
              <a:rPr lang="ru-RU" sz="3300" dirty="0"/>
              <a:t> – биологическая характеристика воды и воздуха </a:t>
            </a:r>
            <a:r>
              <a:rPr lang="ru-RU" sz="3300" dirty="0" smtClean="0"/>
              <a:t>Кемеровской</a:t>
            </a:r>
            <a:r>
              <a:rPr lang="ru-RU" sz="3300" dirty="0"/>
              <a:t> области, их влияние на организм человека.</a:t>
            </a:r>
          </a:p>
          <a:p>
            <a:r>
              <a:rPr lang="ru-RU" sz="3300" dirty="0"/>
              <a:t>Каким образом влияют на качественный состав воздуха предприятия топливной энергетики, коксохимические, электродные и другие предприятия металлургического комплекса, находящиеся на территории </a:t>
            </a:r>
            <a:r>
              <a:rPr lang="ru-RU" sz="3300" dirty="0" smtClean="0"/>
              <a:t>Кемеровской </a:t>
            </a:r>
            <a:r>
              <a:rPr lang="ru-RU" sz="3300" dirty="0"/>
              <a:t>области?</a:t>
            </a:r>
          </a:p>
          <a:p>
            <a:r>
              <a:rPr lang="ru-RU" sz="3300" dirty="0"/>
              <a:t>Подумайте и определите, каким образом может сказаться загрязнение водных ресурсов на качество процесса закаливания?</a:t>
            </a:r>
          </a:p>
          <a:p>
            <a:r>
              <a:rPr lang="ru-RU" sz="3300" dirty="0"/>
              <a:t>На ваш взгляд, можно ли считать благоприятным химическое воздействие УФ лучей на организм человека во время приёма воздушных ванн?</a:t>
            </a:r>
          </a:p>
          <a:p>
            <a:r>
              <a:rPr lang="ru-RU" sz="3300" dirty="0"/>
              <a:t>Предложите свой комплекс защиты от негативного воздействия факторов окружающей среды во время закаливания.</a:t>
            </a:r>
          </a:p>
          <a:p>
            <a:pPr marL="68580" indent="0">
              <a:buNone/>
            </a:pPr>
            <a:endParaRPr lang="ru-RU" dirty="0"/>
          </a:p>
          <a:p>
            <a:endParaRPr lang="ru-RU" dirty="0"/>
          </a:p>
        </p:txBody>
      </p:sp>
    </p:spTree>
    <p:extLst>
      <p:ext uri="{BB962C8B-B14F-4D97-AF65-F5344CB8AC3E}">
        <p14:creationId xmlns:p14="http://schemas.microsoft.com/office/powerpoint/2010/main" xmlns="" val="37260068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836712"/>
            <a:ext cx="7024744" cy="648072"/>
          </a:xfrm>
        </p:spPr>
        <p:txBody>
          <a:bodyPr>
            <a:normAutofit/>
          </a:bodyPr>
          <a:lstStyle/>
          <a:p>
            <a:r>
              <a:rPr lang="ru-RU" sz="2800" b="1" dirty="0"/>
              <a:t>Метод ситуационно-ролевой игры</a:t>
            </a:r>
            <a:endParaRPr lang="ru-RU" sz="2800" dirty="0"/>
          </a:p>
        </p:txBody>
      </p:sp>
      <p:sp>
        <p:nvSpPr>
          <p:cNvPr id="3" name="Объект 2"/>
          <p:cNvSpPr>
            <a:spLocks noGrp="1"/>
          </p:cNvSpPr>
          <p:nvPr>
            <p:ph idx="1"/>
          </p:nvPr>
        </p:nvSpPr>
        <p:spPr>
          <a:xfrm>
            <a:off x="1043492" y="1628800"/>
            <a:ext cx="6777317" cy="4203829"/>
          </a:xfrm>
        </p:spPr>
        <p:txBody>
          <a:bodyPr>
            <a:noAutofit/>
          </a:bodyPr>
          <a:lstStyle/>
          <a:p>
            <a:pPr marL="68580" indent="0">
              <a:buNone/>
            </a:pPr>
            <a:r>
              <a:rPr lang="ru-RU" sz="1600" b="1" dirty="0"/>
              <a:t>Кейс 1</a:t>
            </a:r>
            <a:r>
              <a:rPr lang="ru-RU" sz="1600" dirty="0"/>
              <a:t> (d)</a:t>
            </a:r>
            <a:r>
              <a:rPr lang="ru-RU" sz="1600" b="1" dirty="0"/>
              <a:t>.</a:t>
            </a:r>
            <a:r>
              <a:rPr lang="ru-RU" sz="1600" dirty="0"/>
              <a:t> Группа: </a:t>
            </a:r>
            <a:r>
              <a:rPr lang="ru-RU" sz="1600" dirty="0" err="1"/>
              <a:t>Онкодерматологи</a:t>
            </a:r>
            <a:endParaRPr lang="ru-RU" sz="1600" dirty="0"/>
          </a:p>
          <a:p>
            <a:r>
              <a:rPr lang="ru-RU" sz="1600" dirty="0"/>
              <a:t>Какова взаимосвязь между развитием рака кожи и такими факторами как: качество воды и воздуха, количество выхлопов движущегося транспорта и образ жизни.</a:t>
            </a:r>
          </a:p>
          <a:p>
            <a:r>
              <a:rPr lang="ru-RU" sz="1600" dirty="0"/>
              <a:t>Каков механизм загара и его воздействие на фотостарение кожи?</a:t>
            </a:r>
          </a:p>
          <a:p>
            <a:r>
              <a:rPr lang="ru-RU" sz="1600" dirty="0"/>
              <a:t>Связан ли процесс окисления и выделение свободных радикалов с интенсивным приемом солнечных ванн?</a:t>
            </a:r>
          </a:p>
          <a:p>
            <a:r>
              <a:rPr lang="ru-RU" sz="1600" dirty="0"/>
              <a:t>Что безопаснее: солнечные ванны или солярий?</a:t>
            </a:r>
          </a:p>
          <a:p>
            <a:r>
              <a:rPr lang="ru-RU" sz="1600" dirty="0"/>
              <a:t>Можно ли предупредить фотостарение кожи и развитие рака кожи посредством закаливания? Продумайте памятку для </a:t>
            </a:r>
            <a:r>
              <a:rPr lang="ru-RU" sz="1600" dirty="0" err="1"/>
              <a:t>загарающих</a:t>
            </a:r>
            <a:r>
              <a:rPr lang="ru-RU" sz="1600" dirty="0"/>
              <a:t>.</a:t>
            </a:r>
          </a:p>
          <a:p>
            <a:r>
              <a:rPr lang="ru-RU" sz="1600" dirty="0"/>
              <a:t>– решения (вариативная часть кейса которая может содержать рефлексию, например, подведение итогов мероприятия, создание общих правил закаливания). </a:t>
            </a:r>
            <a:r>
              <a:rPr lang="ru-RU" sz="1600" b="1" dirty="0">
                <a:solidFill>
                  <a:srgbClr val="FF0000"/>
                </a:solidFill>
              </a:rPr>
              <a:t>Каждая группа представляет результаты работы с кейсом в виде сообщения, презентации, рекомендаций и т.д.</a:t>
            </a:r>
          </a:p>
          <a:p>
            <a:endParaRPr lang="ru-RU" sz="1600" dirty="0"/>
          </a:p>
        </p:txBody>
      </p:sp>
    </p:spTree>
    <p:extLst>
      <p:ext uri="{BB962C8B-B14F-4D97-AF65-F5344CB8AC3E}">
        <p14:creationId xmlns:p14="http://schemas.microsoft.com/office/powerpoint/2010/main" xmlns="" val="14632291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Технология интегрированного обучения</a:t>
            </a:r>
            <a:endParaRPr lang="ru-RU" b="1" dirty="0"/>
          </a:p>
        </p:txBody>
      </p:sp>
      <p:sp>
        <p:nvSpPr>
          <p:cNvPr id="3" name="Объект 2"/>
          <p:cNvSpPr>
            <a:spLocks noGrp="1"/>
          </p:cNvSpPr>
          <p:nvPr>
            <p:ph idx="1"/>
          </p:nvPr>
        </p:nvSpPr>
        <p:spPr/>
        <p:txBody>
          <a:bodyPr>
            <a:normAutofit fontScale="85000" lnSpcReduction="10000"/>
          </a:bodyPr>
          <a:lstStyle/>
          <a:p>
            <a:r>
              <a:rPr lang="ru-RU" b="1" dirty="0"/>
              <a:t>8 класс</a:t>
            </a:r>
            <a:endParaRPr lang="ru-RU" dirty="0"/>
          </a:p>
          <a:p>
            <a:r>
              <a:rPr lang="ru-RU" b="1" dirty="0"/>
              <a:t>Тема. Механизмы вдоха и выдоха. Регуляция дыхания. Охрана воздушной среды.</a:t>
            </a:r>
            <a:endParaRPr lang="ru-RU" dirty="0"/>
          </a:p>
          <a:p>
            <a:r>
              <a:rPr lang="ru-RU" b="1" dirty="0"/>
              <a:t>Тип урока. Комбинированный. </a:t>
            </a:r>
            <a:endParaRPr lang="ru-RU" dirty="0"/>
          </a:p>
          <a:p>
            <a:r>
              <a:rPr lang="ru-RU" dirty="0"/>
              <a:t>Проводится демонстрация опыта с известковой водой, через которую с помощью резиновой груши пропускается атмосферный воздух и через стеклянную трубку поступает выдыхаемый одним из учащихся воздух. Ребята убеждаются, что в выдыхаемом воздухе углекислого газа значительно больше.</a:t>
            </a:r>
          </a:p>
        </p:txBody>
      </p:sp>
    </p:spTree>
    <p:extLst>
      <p:ext uri="{BB962C8B-B14F-4D97-AF65-F5344CB8AC3E}">
        <p14:creationId xmlns:p14="http://schemas.microsoft.com/office/powerpoint/2010/main" xmlns="" val="35191967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1027664"/>
            <a:ext cx="7024744" cy="817160"/>
          </a:xfrm>
        </p:spPr>
        <p:txBody>
          <a:bodyPr>
            <a:normAutofit/>
          </a:bodyPr>
          <a:lstStyle/>
          <a:p>
            <a:r>
              <a:rPr lang="ru-RU" sz="3600" b="1" dirty="0" smtClean="0"/>
              <a:t>Преимущества</a:t>
            </a:r>
            <a:endParaRPr lang="ru-RU" sz="3600" b="1" dirty="0"/>
          </a:p>
        </p:txBody>
      </p:sp>
      <p:sp>
        <p:nvSpPr>
          <p:cNvPr id="3" name="Объект 2"/>
          <p:cNvSpPr>
            <a:spLocks noGrp="1"/>
          </p:cNvSpPr>
          <p:nvPr>
            <p:ph idx="1"/>
          </p:nvPr>
        </p:nvSpPr>
        <p:spPr/>
        <p:txBody>
          <a:bodyPr/>
          <a:lstStyle/>
          <a:p>
            <a:pPr algn="just"/>
            <a:r>
              <a:rPr lang="ru-RU" dirty="0" smtClean="0"/>
              <a:t>Использование в процессе обучения новых технологий позволяет устранить однообразие образовательной среды и монотонность учебного процесса, создаст условия для смены видов деятельности обучающихся, позволит реализовать принципы </a:t>
            </a:r>
            <a:r>
              <a:rPr lang="ru-RU" dirty="0" err="1" smtClean="0"/>
              <a:t>здоровьесбережения</a:t>
            </a:r>
            <a:r>
              <a:rPr lang="ru-RU" dirty="0" smtClean="0"/>
              <a:t>.</a:t>
            </a:r>
            <a:endParaRPr lang="ru-RU" dirty="0"/>
          </a:p>
        </p:txBody>
      </p:sp>
    </p:spTree>
    <p:extLst>
      <p:ext uri="{BB962C8B-B14F-4D97-AF65-F5344CB8AC3E}">
        <p14:creationId xmlns:p14="http://schemas.microsoft.com/office/powerpoint/2010/main" xmlns="" val="19926469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Выбор технологии зависит от</a:t>
            </a:r>
            <a:endParaRPr lang="ru-RU" b="1" dirty="0"/>
          </a:p>
        </p:txBody>
      </p:sp>
      <p:sp>
        <p:nvSpPr>
          <p:cNvPr id="3" name="Объект 2"/>
          <p:cNvSpPr>
            <a:spLocks noGrp="1"/>
          </p:cNvSpPr>
          <p:nvPr>
            <p:ph idx="1"/>
          </p:nvPr>
        </p:nvSpPr>
        <p:spPr/>
        <p:txBody>
          <a:bodyPr/>
          <a:lstStyle/>
          <a:p>
            <a:r>
              <a:rPr lang="ru-RU" dirty="0" smtClean="0"/>
              <a:t>Предметного содержания</a:t>
            </a:r>
          </a:p>
          <a:p>
            <a:r>
              <a:rPr lang="ru-RU" dirty="0" smtClean="0"/>
              <a:t>Целей урока</a:t>
            </a:r>
          </a:p>
          <a:p>
            <a:r>
              <a:rPr lang="ru-RU" dirty="0" smtClean="0"/>
              <a:t>Уровня подготовленности обучающихся</a:t>
            </a:r>
          </a:p>
          <a:p>
            <a:r>
              <a:rPr lang="ru-RU" dirty="0" smtClean="0"/>
              <a:t>Возрастной категории</a:t>
            </a:r>
            <a:endParaRPr lang="ru-RU" dirty="0"/>
          </a:p>
        </p:txBody>
      </p:sp>
    </p:spTree>
    <p:extLst>
      <p:ext uri="{BB962C8B-B14F-4D97-AF65-F5344CB8AC3E}">
        <p14:creationId xmlns:p14="http://schemas.microsoft.com/office/powerpoint/2010/main" xmlns="" val="22353127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1027664"/>
            <a:ext cx="7024744" cy="601136"/>
          </a:xfrm>
        </p:spPr>
        <p:txBody>
          <a:bodyPr>
            <a:normAutofit fontScale="90000"/>
          </a:bodyPr>
          <a:lstStyle/>
          <a:p>
            <a:r>
              <a:rPr lang="ru-RU" b="1" dirty="0" smtClean="0"/>
              <a:t>Современные технологии</a:t>
            </a:r>
            <a:endParaRPr lang="ru-RU" b="1" dirty="0"/>
          </a:p>
        </p:txBody>
      </p:sp>
      <p:sp>
        <p:nvSpPr>
          <p:cNvPr id="3" name="Объект 2"/>
          <p:cNvSpPr>
            <a:spLocks noGrp="1"/>
          </p:cNvSpPr>
          <p:nvPr>
            <p:ph idx="1"/>
          </p:nvPr>
        </p:nvSpPr>
        <p:spPr>
          <a:xfrm>
            <a:off x="1043492" y="1628800"/>
            <a:ext cx="6777317" cy="4203829"/>
          </a:xfrm>
        </p:spPr>
        <p:txBody>
          <a:bodyPr>
            <a:normAutofit/>
          </a:bodyPr>
          <a:lstStyle/>
          <a:p>
            <a:pPr marL="68580" indent="0">
              <a:buNone/>
            </a:pPr>
            <a:r>
              <a:rPr lang="ru-RU" dirty="0" smtClean="0"/>
              <a:t> </a:t>
            </a:r>
          </a:p>
          <a:p>
            <a:r>
              <a:rPr lang="ru-RU" dirty="0" smtClean="0"/>
              <a:t>Технология развития критического мышления</a:t>
            </a:r>
          </a:p>
          <a:p>
            <a:r>
              <a:rPr lang="ru-RU" dirty="0" smtClean="0"/>
              <a:t>Проектная технология</a:t>
            </a:r>
          </a:p>
          <a:p>
            <a:r>
              <a:rPr lang="ru-RU" dirty="0" smtClean="0"/>
              <a:t>Технология проблемного обучения</a:t>
            </a:r>
          </a:p>
          <a:p>
            <a:r>
              <a:rPr lang="ru-RU" dirty="0" smtClean="0"/>
              <a:t>Игровые технологии</a:t>
            </a:r>
          </a:p>
          <a:p>
            <a:r>
              <a:rPr lang="ru-RU" dirty="0" smtClean="0"/>
              <a:t>Модульная технология</a:t>
            </a:r>
          </a:p>
          <a:p>
            <a:r>
              <a:rPr lang="ru-RU" dirty="0" smtClean="0"/>
              <a:t>Кейс-технология</a:t>
            </a:r>
          </a:p>
          <a:p>
            <a:r>
              <a:rPr lang="ru-RU" dirty="0" smtClean="0"/>
              <a:t>Технология интегрированного обучения</a:t>
            </a:r>
            <a:endParaRPr lang="ru-RU" dirty="0"/>
          </a:p>
        </p:txBody>
      </p:sp>
    </p:spTree>
    <p:extLst>
      <p:ext uri="{BB962C8B-B14F-4D97-AF65-F5344CB8AC3E}">
        <p14:creationId xmlns:p14="http://schemas.microsoft.com/office/powerpoint/2010/main" xmlns="" val="28548530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1027664"/>
            <a:ext cx="7024744" cy="601136"/>
          </a:xfrm>
        </p:spPr>
        <p:txBody>
          <a:bodyPr>
            <a:normAutofit fontScale="90000"/>
          </a:bodyPr>
          <a:lstStyle/>
          <a:p>
            <a:r>
              <a:rPr lang="ru-RU" sz="3200" b="1" dirty="0" smtClean="0"/>
              <a:t>Технология критического мышления</a:t>
            </a:r>
            <a:endParaRPr lang="ru-RU" sz="3200" b="1" dirty="0"/>
          </a:p>
        </p:txBody>
      </p:sp>
      <p:sp>
        <p:nvSpPr>
          <p:cNvPr id="3" name="Объект 2"/>
          <p:cNvSpPr>
            <a:spLocks noGrp="1"/>
          </p:cNvSpPr>
          <p:nvPr>
            <p:ph idx="1"/>
          </p:nvPr>
        </p:nvSpPr>
        <p:spPr>
          <a:xfrm>
            <a:off x="1043492" y="1916832"/>
            <a:ext cx="6777317" cy="3915797"/>
          </a:xfrm>
        </p:spPr>
        <p:txBody>
          <a:bodyPr/>
          <a:lstStyle/>
          <a:p>
            <a:r>
              <a:rPr lang="ru-RU" dirty="0" smtClean="0"/>
              <a:t>Обучающиеся овладевают различными способами интегрирования информации</a:t>
            </a:r>
          </a:p>
          <a:p>
            <a:r>
              <a:rPr lang="ru-RU" dirty="0" smtClean="0"/>
              <a:t>Учатся вырабатывать собственное мнение на основе осмысления различного опыта, идей, представлений</a:t>
            </a:r>
          </a:p>
          <a:p>
            <a:r>
              <a:rPr lang="ru-RU" dirty="0" smtClean="0"/>
              <a:t>Строят умозаключения и логические цепи доказательств</a:t>
            </a:r>
            <a:endParaRPr lang="ru-RU" dirty="0"/>
          </a:p>
        </p:txBody>
      </p:sp>
    </p:spTree>
    <p:extLst>
      <p:ext uri="{BB962C8B-B14F-4D97-AF65-F5344CB8AC3E}">
        <p14:creationId xmlns:p14="http://schemas.microsoft.com/office/powerpoint/2010/main" xmlns="" val="4472626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1027664"/>
            <a:ext cx="7024744" cy="745152"/>
          </a:xfrm>
        </p:spPr>
        <p:txBody>
          <a:bodyPr>
            <a:noAutofit/>
          </a:bodyPr>
          <a:lstStyle/>
          <a:p>
            <a:r>
              <a:rPr lang="ru-RU" sz="3200" b="1" dirty="0" smtClean="0"/>
              <a:t>Этапы организации учебного процесса</a:t>
            </a:r>
            <a:endParaRPr lang="ru-RU" sz="3200" b="1" dirty="0"/>
          </a:p>
        </p:txBody>
      </p:sp>
      <p:sp>
        <p:nvSpPr>
          <p:cNvPr id="3" name="Объект 2"/>
          <p:cNvSpPr>
            <a:spLocks noGrp="1"/>
          </p:cNvSpPr>
          <p:nvPr>
            <p:ph idx="1"/>
          </p:nvPr>
        </p:nvSpPr>
        <p:spPr>
          <a:xfrm>
            <a:off x="1043492" y="1916832"/>
            <a:ext cx="6777317" cy="3915797"/>
          </a:xfrm>
        </p:spPr>
        <p:txBody>
          <a:bodyPr>
            <a:normAutofit fontScale="92500" lnSpcReduction="10000"/>
          </a:bodyPr>
          <a:lstStyle/>
          <a:p>
            <a:r>
              <a:rPr lang="ru-RU" b="1" dirty="0" smtClean="0"/>
              <a:t>Этап вызова </a:t>
            </a:r>
            <a:r>
              <a:rPr lang="ru-RU" dirty="0" smtClean="0"/>
              <a:t>(актуализируются имеющиеся знания и представления об изучаемом, формируется личный интерес, определяются цели рассмотрения темы)</a:t>
            </a:r>
          </a:p>
          <a:p>
            <a:r>
              <a:rPr lang="ru-RU" b="1" dirty="0" smtClean="0"/>
              <a:t>Этап осмысления </a:t>
            </a:r>
            <a:r>
              <a:rPr lang="ru-RU" dirty="0" smtClean="0"/>
              <a:t>(ученик получает возможность задуматься о природе изучаемого объекта, происходит формирование собственной позиции)</a:t>
            </a:r>
          </a:p>
          <a:p>
            <a:r>
              <a:rPr lang="ru-RU" b="1" dirty="0" smtClean="0"/>
              <a:t>Этап размышления </a:t>
            </a:r>
            <a:r>
              <a:rPr lang="ru-RU" dirty="0" smtClean="0"/>
              <a:t>(рефлексии): учащиеся закрепляют новые знания и активно перестраивают собственные первичные представления</a:t>
            </a:r>
            <a:endParaRPr lang="ru-RU" dirty="0"/>
          </a:p>
        </p:txBody>
      </p:sp>
    </p:spTree>
    <p:extLst>
      <p:ext uri="{BB962C8B-B14F-4D97-AF65-F5344CB8AC3E}">
        <p14:creationId xmlns:p14="http://schemas.microsoft.com/office/powerpoint/2010/main" xmlns="" val="34490248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1027664"/>
            <a:ext cx="7024744" cy="529128"/>
          </a:xfrm>
        </p:spPr>
        <p:txBody>
          <a:bodyPr>
            <a:normAutofit fontScale="90000"/>
          </a:bodyPr>
          <a:lstStyle/>
          <a:p>
            <a:r>
              <a:rPr lang="ru-RU" b="1" dirty="0" smtClean="0"/>
              <a:t>Миф или реальность</a:t>
            </a:r>
            <a:endParaRPr lang="ru-RU" b="1"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2437606" y="1844675"/>
            <a:ext cx="3987800" cy="39878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8872968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b="1" dirty="0" smtClean="0"/>
              <a:t>Основные методические приемы развития критического мышления</a:t>
            </a:r>
            <a:endParaRPr lang="ru-RU" sz="3200" b="1" dirty="0"/>
          </a:p>
        </p:txBody>
      </p:sp>
      <p:sp>
        <p:nvSpPr>
          <p:cNvPr id="3" name="Объект 2"/>
          <p:cNvSpPr>
            <a:spLocks noGrp="1"/>
          </p:cNvSpPr>
          <p:nvPr>
            <p:ph idx="1"/>
          </p:nvPr>
        </p:nvSpPr>
        <p:spPr/>
        <p:txBody>
          <a:bodyPr>
            <a:normAutofit fontScale="92500" lnSpcReduction="10000"/>
          </a:bodyPr>
          <a:lstStyle/>
          <a:p>
            <a:r>
              <a:rPr lang="ru-RU" dirty="0" smtClean="0"/>
              <a:t>Прием «Кластер»</a:t>
            </a:r>
          </a:p>
          <a:p>
            <a:r>
              <a:rPr lang="ru-RU" dirty="0" smtClean="0"/>
              <a:t>Таблица</a:t>
            </a:r>
          </a:p>
          <a:p>
            <a:r>
              <a:rPr lang="ru-RU" dirty="0" smtClean="0"/>
              <a:t>Учебно-мозговой штурм</a:t>
            </a:r>
          </a:p>
          <a:p>
            <a:r>
              <a:rPr lang="ru-RU" dirty="0" smtClean="0"/>
              <a:t>Интеллектуальная разминка</a:t>
            </a:r>
          </a:p>
          <a:p>
            <a:r>
              <a:rPr lang="ru-RU" dirty="0" smtClean="0"/>
              <a:t>Зигзаг</a:t>
            </a:r>
          </a:p>
          <a:p>
            <a:r>
              <a:rPr lang="ru-RU" dirty="0" smtClean="0"/>
              <a:t>Прием «</a:t>
            </a:r>
            <a:r>
              <a:rPr lang="ru-RU" dirty="0" err="1" smtClean="0"/>
              <a:t>Инсерт</a:t>
            </a:r>
            <a:r>
              <a:rPr lang="ru-RU" dirty="0" smtClean="0"/>
              <a:t>»</a:t>
            </a:r>
          </a:p>
          <a:p>
            <a:r>
              <a:rPr lang="ru-RU" dirty="0" smtClean="0"/>
              <a:t>Эссе</a:t>
            </a:r>
          </a:p>
          <a:p>
            <a:r>
              <a:rPr lang="ru-RU" dirty="0" smtClean="0"/>
              <a:t>Прием «Корзина идей»</a:t>
            </a:r>
          </a:p>
          <a:p>
            <a:r>
              <a:rPr lang="ru-RU" dirty="0" smtClean="0"/>
              <a:t>Прием «Составление </a:t>
            </a:r>
            <a:r>
              <a:rPr lang="ru-RU" dirty="0" err="1" smtClean="0"/>
              <a:t>синквейна</a:t>
            </a:r>
            <a:r>
              <a:rPr lang="ru-RU" smtClean="0"/>
              <a:t>»</a:t>
            </a:r>
          </a:p>
          <a:p>
            <a:endParaRPr lang="ru-RU" dirty="0"/>
          </a:p>
        </p:txBody>
      </p:sp>
    </p:spTree>
    <p:extLst>
      <p:ext uri="{BB962C8B-B14F-4D97-AF65-F5344CB8AC3E}">
        <p14:creationId xmlns:p14="http://schemas.microsoft.com/office/powerpoint/2010/main" xmlns="" val="31478065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стин">
  <a:themeElements>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Остин">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Остин">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298</TotalTime>
  <Words>968</Words>
  <Application>Microsoft Office PowerPoint</Application>
  <PresentationFormat>Экран (4:3)</PresentationFormat>
  <Paragraphs>133</Paragraphs>
  <Slides>27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Остин</vt:lpstr>
      <vt:lpstr>«Использование эффективных методов и средств обучения на уроках как условие повышения качества образования».</vt:lpstr>
      <vt:lpstr>Педагогическая технология</vt:lpstr>
      <vt:lpstr>Преимущества</vt:lpstr>
      <vt:lpstr>Выбор технологии зависит от</vt:lpstr>
      <vt:lpstr>Современные технологии</vt:lpstr>
      <vt:lpstr>Технология критического мышления</vt:lpstr>
      <vt:lpstr>Этапы организации учебного процесса</vt:lpstr>
      <vt:lpstr>Миф или реальность</vt:lpstr>
      <vt:lpstr>Основные методические приемы развития критического мышления</vt:lpstr>
      <vt:lpstr>«Слепое письмо»</vt:lpstr>
      <vt:lpstr>Проектная технология</vt:lpstr>
      <vt:lpstr>Этапы работы над проектом</vt:lpstr>
      <vt:lpstr>Технология проблемного обучения</vt:lpstr>
      <vt:lpstr>Формы проблемного обучения</vt:lpstr>
      <vt:lpstr>Проблемная ситуация</vt:lpstr>
      <vt:lpstr>Этапы решения проблемы</vt:lpstr>
      <vt:lpstr>Кейс-технология</vt:lpstr>
      <vt:lpstr>Методы кейс-технологии</vt:lpstr>
      <vt:lpstr>Кейс «Энергетические напитки»</vt:lpstr>
      <vt:lpstr>Кейс «Энергетические напитки»</vt:lpstr>
      <vt:lpstr>Метод инцидента</vt:lpstr>
      <vt:lpstr>Метод ситуационно-ролевой игры</vt:lpstr>
      <vt:lpstr>Метод ситуационно-ролевой игры</vt:lpstr>
      <vt:lpstr>Метод ситуационно-ролевой игры</vt:lpstr>
      <vt:lpstr>Метод ситуационно-ролевой игры</vt:lpstr>
      <vt:lpstr>Метод ситуационно-ролевой игры</vt:lpstr>
      <vt:lpstr>Технология интегрированного обучения</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Современные образовательные технологии</dc:title>
  <dc:creator>Kabinet №20</dc:creator>
  <cp:lastModifiedBy>Admin</cp:lastModifiedBy>
  <cp:revision>27</cp:revision>
  <dcterms:created xsi:type="dcterms:W3CDTF">2020-10-26T04:37:32Z</dcterms:created>
  <dcterms:modified xsi:type="dcterms:W3CDTF">2020-11-02T04:03:00Z</dcterms:modified>
</cp:coreProperties>
</file>